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72" r:id="rId6"/>
    <p:sldId id="273" r:id="rId7"/>
    <p:sldId id="275" r:id="rId8"/>
    <p:sldId id="27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8C3D9-A928-4649-AB36-7E91A98713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E20CB09-2F84-6A1E-DE57-495682C86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3CEDBC7-FB65-A876-846A-DFCEF8AA76B4}"/>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5" name="Footer Placeholder 4">
            <a:extLst>
              <a:ext uri="{FF2B5EF4-FFF2-40B4-BE49-F238E27FC236}">
                <a16:creationId xmlns:a16="http://schemas.microsoft.com/office/drawing/2014/main" id="{0A2FBBE3-E329-4F82-1165-39FEE21CD91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BCF9946-75E4-BF64-882F-5916BE5C62A7}"/>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2638584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29B7E-738D-B5F0-B296-CAD98EA858E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C3FC1A0-EFA2-A10D-6A01-1E77DD29CA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C4104D2-80F8-3D7C-342F-7454D1FCA093}"/>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5" name="Footer Placeholder 4">
            <a:extLst>
              <a:ext uri="{FF2B5EF4-FFF2-40B4-BE49-F238E27FC236}">
                <a16:creationId xmlns:a16="http://schemas.microsoft.com/office/drawing/2014/main" id="{E6C147F4-7268-5BA2-9A20-CB5C32FE58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82E871D-651B-F24B-F5CD-F989A953AFFC}"/>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2267589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CE382F-84D1-8146-B686-05A4772405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02F6B49-3A4B-961F-22C8-6857CFA7E1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A875B8E-1F95-FC05-6422-96182C2DF07A}"/>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5" name="Footer Placeholder 4">
            <a:extLst>
              <a:ext uri="{FF2B5EF4-FFF2-40B4-BE49-F238E27FC236}">
                <a16:creationId xmlns:a16="http://schemas.microsoft.com/office/drawing/2014/main" id="{B7539D8E-5006-4B74-6985-C2F95A3FF1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5F49D-7FB5-BD63-F83B-452BC648528B}"/>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373424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55B63-49DB-B686-C374-89A3E1F5D4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27177F5-BDFA-7E53-0119-1A221AEF27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EDFFA8-BE9F-9AE9-A72C-C5A7BA5450E4}"/>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5" name="Footer Placeholder 4">
            <a:extLst>
              <a:ext uri="{FF2B5EF4-FFF2-40B4-BE49-F238E27FC236}">
                <a16:creationId xmlns:a16="http://schemas.microsoft.com/office/drawing/2014/main" id="{D5066324-3387-A412-1C0F-975DA9FC17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FC53F87-4289-6C87-AD8E-962BEF673384}"/>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2303012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EBC0-166A-0A23-C97C-EA4E360D77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CA2AF09-EB4B-D5F8-4E44-B2F6EDCC93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ECC014-403F-EF16-F83C-ADA6B873206A}"/>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5" name="Footer Placeholder 4">
            <a:extLst>
              <a:ext uri="{FF2B5EF4-FFF2-40B4-BE49-F238E27FC236}">
                <a16:creationId xmlns:a16="http://schemas.microsoft.com/office/drawing/2014/main" id="{676D249E-5569-6618-FF9D-84576C0054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A2F9E1-522E-70E4-5C59-6BC166CFCD33}"/>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1427967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DE3D3-B211-A9BE-E8C9-624A74B424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1C8C09E-33DB-AB26-7ED7-59FF20E94A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3C98C17-78BB-7CE9-0103-AFF4F9229F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C6BE30E-AF60-8F9A-503A-215E41A4B480}"/>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6" name="Footer Placeholder 5">
            <a:extLst>
              <a:ext uri="{FF2B5EF4-FFF2-40B4-BE49-F238E27FC236}">
                <a16:creationId xmlns:a16="http://schemas.microsoft.com/office/drawing/2014/main" id="{BAF857C8-C785-B56C-70AB-F541F51B1CA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0A7E0C-E70B-A896-00FC-45C99FF7DE1C}"/>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3072535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7A724-5EDB-E7DD-8F7B-E67ACA4BB58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648E3E9-8C81-ECAE-FF4F-CC07794C61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DBF1D5-63D2-61E5-BED5-802E7CA3C2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3A3C36A-D7D2-7091-3346-B43D3D18DB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7CEBFC-CCD5-F8EE-62C8-92AA5EF74D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5B4390B-8BCA-2B5C-D930-F7E3C045A1FF}"/>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8" name="Footer Placeholder 7">
            <a:extLst>
              <a:ext uri="{FF2B5EF4-FFF2-40B4-BE49-F238E27FC236}">
                <a16:creationId xmlns:a16="http://schemas.microsoft.com/office/drawing/2014/main" id="{7F7124AB-5BD1-6A37-AA22-AD78663C8EE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7A459D8-3B61-DF0A-6C3B-DFC394B1A935}"/>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1081366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EE6D-9CBD-AB2D-487A-AF8A8267270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803346E-D000-A5F6-D907-ACF81678117D}"/>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4" name="Footer Placeholder 3">
            <a:extLst>
              <a:ext uri="{FF2B5EF4-FFF2-40B4-BE49-F238E27FC236}">
                <a16:creationId xmlns:a16="http://schemas.microsoft.com/office/drawing/2014/main" id="{52B4EE50-689B-CB50-C5BA-09BD8048121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D3261C1-9671-5F0A-53AF-DF0B190A7C28}"/>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2951137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D0E82E-BEAB-CDE2-0819-CDD4C72C8BDE}"/>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3" name="Footer Placeholder 2">
            <a:extLst>
              <a:ext uri="{FF2B5EF4-FFF2-40B4-BE49-F238E27FC236}">
                <a16:creationId xmlns:a16="http://schemas.microsoft.com/office/drawing/2014/main" id="{8C93DAFE-2F79-838E-3FFF-C2BB14931A7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1E74C5A-10DE-CC4C-CFE8-AE7B4DF1741D}"/>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1299478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D129-2573-5424-1622-ED4FCB75B9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A68C306-3ACF-D6B5-152F-DEDCAA138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59277892-FEF3-6E5C-8054-A362DC068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F40D83-D062-CCE4-A810-07BCCCF947EB}"/>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6" name="Footer Placeholder 5">
            <a:extLst>
              <a:ext uri="{FF2B5EF4-FFF2-40B4-BE49-F238E27FC236}">
                <a16:creationId xmlns:a16="http://schemas.microsoft.com/office/drawing/2014/main" id="{C8500033-C72B-6E1C-58E1-B07D4820C6D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51D8ECA-F82A-6456-25A3-BAB3DDB3764E}"/>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2268753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53E5A-D686-215A-F2F4-FBC4D8C99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CB044FF-96B6-3390-1069-00D29FFD4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21116F9F-D4A9-FD81-4577-5300CB434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D2E25B-DD9C-9F59-C3EC-D59084DC04BA}"/>
              </a:ext>
            </a:extLst>
          </p:cNvPr>
          <p:cNvSpPr>
            <a:spLocks noGrp="1"/>
          </p:cNvSpPr>
          <p:nvPr>
            <p:ph type="dt" sz="half" idx="10"/>
          </p:nvPr>
        </p:nvSpPr>
        <p:spPr/>
        <p:txBody>
          <a:bodyPr/>
          <a:lstStyle/>
          <a:p>
            <a:fld id="{2A9675D0-1212-4EF1-BD2C-FA9F646F00CC}" type="datetimeFigureOut">
              <a:rPr lang="en-IN" smtClean="0"/>
              <a:t>18-03-2023</a:t>
            </a:fld>
            <a:endParaRPr lang="en-IN"/>
          </a:p>
        </p:txBody>
      </p:sp>
      <p:sp>
        <p:nvSpPr>
          <p:cNvPr id="6" name="Footer Placeholder 5">
            <a:extLst>
              <a:ext uri="{FF2B5EF4-FFF2-40B4-BE49-F238E27FC236}">
                <a16:creationId xmlns:a16="http://schemas.microsoft.com/office/drawing/2014/main" id="{1FE6751E-2156-F4D4-D4B0-56F9F63424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D99B58D-DC67-EE87-BB1F-F2667B9B2DE7}"/>
              </a:ext>
            </a:extLst>
          </p:cNvPr>
          <p:cNvSpPr>
            <a:spLocks noGrp="1"/>
          </p:cNvSpPr>
          <p:nvPr>
            <p:ph type="sldNum" sz="quarter" idx="12"/>
          </p:nvPr>
        </p:nvSpPr>
        <p:spPr/>
        <p:txBody>
          <a:bodyPr/>
          <a:lstStyle/>
          <a:p>
            <a:fld id="{7DF1F55B-1EB7-4137-99FB-F297A319B23E}" type="slidenum">
              <a:rPr lang="en-IN" smtClean="0"/>
              <a:t>‹#›</a:t>
            </a:fld>
            <a:endParaRPr lang="en-IN"/>
          </a:p>
        </p:txBody>
      </p:sp>
    </p:spTree>
    <p:extLst>
      <p:ext uri="{BB962C8B-B14F-4D97-AF65-F5344CB8AC3E}">
        <p14:creationId xmlns:p14="http://schemas.microsoft.com/office/powerpoint/2010/main" val="3958493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14C9F8-0657-3541-13F0-F29F974C5C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4121FA6-469D-8F44-D95A-89311C669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4F2B364-1E65-735A-A375-9EE5257A4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9675D0-1212-4EF1-BD2C-FA9F646F00CC}" type="datetimeFigureOut">
              <a:rPr lang="en-IN" smtClean="0"/>
              <a:t>18-03-2023</a:t>
            </a:fld>
            <a:endParaRPr lang="en-IN"/>
          </a:p>
        </p:txBody>
      </p:sp>
      <p:sp>
        <p:nvSpPr>
          <p:cNvPr id="5" name="Footer Placeholder 4">
            <a:extLst>
              <a:ext uri="{FF2B5EF4-FFF2-40B4-BE49-F238E27FC236}">
                <a16:creationId xmlns:a16="http://schemas.microsoft.com/office/drawing/2014/main" id="{C85D60D0-10EE-CA8F-5A51-F7F4EA25FE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41011D9-147A-5E5B-F3CE-3A0230B75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1F55B-1EB7-4137-99FB-F297A319B23E}" type="slidenum">
              <a:rPr lang="en-IN" smtClean="0"/>
              <a:t>‹#›</a:t>
            </a:fld>
            <a:endParaRPr lang="en-IN"/>
          </a:p>
        </p:txBody>
      </p:sp>
    </p:spTree>
    <p:extLst>
      <p:ext uri="{BB962C8B-B14F-4D97-AF65-F5344CB8AC3E}">
        <p14:creationId xmlns:p14="http://schemas.microsoft.com/office/powerpoint/2010/main" val="114416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8EF247F-55FB-1551-A3FC-B11D1C272FF6}"/>
              </a:ext>
            </a:extLst>
          </p:cNvPr>
          <p:cNvSpPr>
            <a:spLocks noGrp="1"/>
          </p:cNvSpPr>
          <p:nvPr>
            <p:ph type="title"/>
          </p:nvPr>
        </p:nvSpPr>
        <p:spPr>
          <a:xfrm>
            <a:off x="841248" y="548640"/>
            <a:ext cx="3600860" cy="5431536"/>
          </a:xfrm>
        </p:spPr>
        <p:txBody>
          <a:bodyPr>
            <a:normAutofit/>
          </a:bodyPr>
          <a:lstStyle/>
          <a:p>
            <a:r>
              <a:rPr lang="en-IN" sz="5400"/>
              <a:t>What is significance in Statistics?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658F659-C0F1-0822-D772-9D8BE4B6860B}"/>
              </a:ext>
            </a:extLst>
          </p:cNvPr>
          <p:cNvSpPr>
            <a:spLocks noGrp="1"/>
          </p:cNvSpPr>
          <p:nvPr>
            <p:ph idx="1"/>
          </p:nvPr>
        </p:nvSpPr>
        <p:spPr>
          <a:xfrm>
            <a:off x="5126418" y="552091"/>
            <a:ext cx="6224335" cy="5431536"/>
          </a:xfrm>
        </p:spPr>
        <p:txBody>
          <a:bodyPr anchor="ctr">
            <a:normAutofit/>
          </a:bodyPr>
          <a:lstStyle/>
          <a:p>
            <a:r>
              <a:rPr lang="en-US" sz="2200" b="0" i="0">
                <a:effectLst/>
                <a:latin typeface="Inter"/>
              </a:rPr>
              <a:t>If a result is </a:t>
            </a:r>
            <a:r>
              <a:rPr lang="en-US" sz="2200" b="1" i="0">
                <a:effectLst/>
                <a:latin typeface="Inter"/>
              </a:rPr>
              <a:t>statistically significant</a:t>
            </a:r>
            <a:r>
              <a:rPr lang="en-US" sz="2200" b="0" i="0">
                <a:effectLst/>
                <a:latin typeface="Inter"/>
              </a:rPr>
              <a:t>, that means it’s unlikely to be explained solely by chance or random factors. In other words, a statistically significant result has a very low chance of occurring if there were no true effect in a research study.</a:t>
            </a:r>
          </a:p>
          <a:p>
            <a:r>
              <a:rPr lang="en-US" sz="2200" b="0" i="0">
                <a:effectLst/>
                <a:latin typeface="Inter"/>
              </a:rPr>
              <a:t>The </a:t>
            </a:r>
            <a:r>
              <a:rPr lang="en-US" sz="2200" b="0" i="1" u="none" strike="noStrike">
                <a:effectLst/>
                <a:latin typeface="Inter"/>
              </a:rPr>
              <a:t>p</a:t>
            </a:r>
            <a:r>
              <a:rPr lang="en-US" sz="2200" b="0" i="0" u="none" strike="noStrike">
                <a:effectLst/>
                <a:latin typeface="Inter"/>
              </a:rPr>
              <a:t> value</a:t>
            </a:r>
            <a:r>
              <a:rPr lang="en-US" sz="2200" b="0" i="0">
                <a:effectLst/>
                <a:latin typeface="Inter"/>
              </a:rPr>
              <a:t>, or probability value, tells you the statistical significance of a finding. In most studies, a </a:t>
            </a:r>
            <a:r>
              <a:rPr lang="en-US" sz="2200" b="0" i="1">
                <a:effectLst/>
                <a:latin typeface="Inter"/>
              </a:rPr>
              <a:t>p</a:t>
            </a:r>
            <a:r>
              <a:rPr lang="en-US" sz="2200" b="0" i="0">
                <a:effectLst/>
                <a:latin typeface="Inter"/>
              </a:rPr>
              <a:t> value of 0.05 or less is considered statistically significant, but this threshold can also be set higher or lower.</a:t>
            </a:r>
          </a:p>
          <a:p>
            <a:endParaRPr lang="en-IN" sz="2200"/>
          </a:p>
        </p:txBody>
      </p:sp>
    </p:spTree>
    <p:extLst>
      <p:ext uri="{BB962C8B-B14F-4D97-AF65-F5344CB8AC3E}">
        <p14:creationId xmlns:p14="http://schemas.microsoft.com/office/powerpoint/2010/main" val="328173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DA1C19-2B72-A4A2-F6BC-C0DD03EC840E}"/>
              </a:ext>
            </a:extLst>
          </p:cNvPr>
          <p:cNvSpPr>
            <a:spLocks noGrp="1"/>
          </p:cNvSpPr>
          <p:nvPr>
            <p:ph type="title"/>
          </p:nvPr>
        </p:nvSpPr>
        <p:spPr>
          <a:xfrm>
            <a:off x="838200" y="401221"/>
            <a:ext cx="10515600" cy="1348065"/>
          </a:xfrm>
        </p:spPr>
        <p:txBody>
          <a:bodyPr>
            <a:normAutofit/>
          </a:bodyPr>
          <a:lstStyle/>
          <a:p>
            <a:r>
              <a:rPr lang="en-IN" sz="5400">
                <a:solidFill>
                  <a:srgbClr val="FFFFFF"/>
                </a:solidFill>
              </a:rPr>
              <a:t>Level of Significance</a:t>
            </a:r>
          </a:p>
        </p:txBody>
      </p:sp>
      <p:sp>
        <p:nvSpPr>
          <p:cNvPr id="3" name="Content Placeholder 2">
            <a:extLst>
              <a:ext uri="{FF2B5EF4-FFF2-40B4-BE49-F238E27FC236}">
                <a16:creationId xmlns:a16="http://schemas.microsoft.com/office/drawing/2014/main" id="{9F98DD70-A6E7-FA72-805A-70868508A0ED}"/>
              </a:ext>
            </a:extLst>
          </p:cNvPr>
          <p:cNvSpPr>
            <a:spLocks noGrp="1"/>
          </p:cNvSpPr>
          <p:nvPr>
            <p:ph idx="1"/>
          </p:nvPr>
        </p:nvSpPr>
        <p:spPr>
          <a:xfrm>
            <a:off x="838200" y="2586789"/>
            <a:ext cx="10515600" cy="3590174"/>
          </a:xfrm>
        </p:spPr>
        <p:txBody>
          <a:bodyPr>
            <a:normAutofit/>
          </a:bodyPr>
          <a:lstStyle/>
          <a:p>
            <a:r>
              <a:rPr lang="en-US" sz="2200" b="0" i="0">
                <a:effectLst/>
                <a:latin typeface="Inter"/>
              </a:rPr>
              <a:t>The </a:t>
            </a:r>
            <a:r>
              <a:rPr lang="en-US" sz="2200" b="1" i="0">
                <a:effectLst/>
                <a:latin typeface="Inter"/>
              </a:rPr>
              <a:t>significance level</a:t>
            </a:r>
            <a:r>
              <a:rPr lang="en-US" sz="2200" b="0" i="0">
                <a:effectLst/>
                <a:latin typeface="Inter"/>
              </a:rPr>
              <a:t>, or alpha (α), is a value that the researcher sets in advance as the threshold for statistical significance. It is the maximum risk of making a false positive conclusion (Type I error) that you are willing to accept.</a:t>
            </a:r>
          </a:p>
          <a:p>
            <a:r>
              <a:rPr lang="en-US" sz="2200" b="0" i="0">
                <a:effectLst/>
                <a:latin typeface="Inter"/>
              </a:rPr>
              <a:t>In a hypothesis test, the </a:t>
            </a:r>
            <a:r>
              <a:rPr lang="en-US" sz="2200" b="0" i="1">
                <a:effectLst/>
                <a:latin typeface="Inter"/>
              </a:rPr>
              <a:t>p</a:t>
            </a:r>
            <a:r>
              <a:rPr lang="en-US" sz="2200" b="0" i="0">
                <a:effectLst/>
                <a:latin typeface="Inter"/>
              </a:rPr>
              <a:t> value is compared to the significance level to decide whether to reject the null hypothesis.</a:t>
            </a:r>
          </a:p>
          <a:p>
            <a:pPr lvl="1"/>
            <a:r>
              <a:rPr lang="en-US" sz="2200" b="0" i="0">
                <a:effectLst/>
                <a:latin typeface="Inter"/>
              </a:rPr>
              <a:t>If the</a:t>
            </a:r>
            <a:r>
              <a:rPr lang="en-US" sz="2200" b="0" i="1">
                <a:effectLst/>
                <a:latin typeface="Inter"/>
              </a:rPr>
              <a:t> p</a:t>
            </a:r>
            <a:r>
              <a:rPr lang="en-US" sz="2200" b="0" i="0">
                <a:effectLst/>
                <a:latin typeface="Inter"/>
              </a:rPr>
              <a:t> value is </a:t>
            </a:r>
            <a:r>
              <a:rPr lang="en-US" sz="2200" b="1" i="0">
                <a:effectLst/>
                <a:latin typeface="Inter"/>
              </a:rPr>
              <a:t>higher</a:t>
            </a:r>
            <a:r>
              <a:rPr lang="en-US" sz="2200" b="0" i="0">
                <a:effectLst/>
                <a:latin typeface="Inter"/>
              </a:rPr>
              <a:t> than the significance level, the null hypothesis is not refuted, and the results are </a:t>
            </a:r>
            <a:r>
              <a:rPr lang="en-US" sz="2200" b="1" i="0">
                <a:effectLst/>
                <a:latin typeface="Inter"/>
              </a:rPr>
              <a:t>not statistically significant</a:t>
            </a:r>
            <a:r>
              <a:rPr lang="en-US" sz="2200" b="0" i="0">
                <a:effectLst/>
                <a:latin typeface="Inter"/>
              </a:rPr>
              <a:t>.</a:t>
            </a:r>
          </a:p>
          <a:p>
            <a:pPr lvl="1"/>
            <a:r>
              <a:rPr lang="en-US" sz="2200" b="0" i="0">
                <a:effectLst/>
                <a:latin typeface="Inter"/>
              </a:rPr>
              <a:t>If the </a:t>
            </a:r>
            <a:r>
              <a:rPr lang="en-US" sz="2200" b="0" i="1">
                <a:effectLst/>
                <a:latin typeface="Inter"/>
              </a:rPr>
              <a:t>p</a:t>
            </a:r>
            <a:r>
              <a:rPr lang="en-US" sz="2200" b="0" i="0">
                <a:effectLst/>
                <a:latin typeface="Inter"/>
              </a:rPr>
              <a:t> value is</a:t>
            </a:r>
            <a:r>
              <a:rPr lang="en-US" sz="2200" b="1" i="0">
                <a:effectLst/>
                <a:latin typeface="Inter"/>
              </a:rPr>
              <a:t> lower </a:t>
            </a:r>
            <a:r>
              <a:rPr lang="en-US" sz="2200" b="0" i="0">
                <a:effectLst/>
                <a:latin typeface="Inter"/>
              </a:rPr>
              <a:t>than the significance level, the results are interpreted as refuting the null hypothesis and reported as </a:t>
            </a:r>
            <a:r>
              <a:rPr lang="en-US" sz="2200" b="1" i="0">
                <a:effectLst/>
                <a:latin typeface="Inter"/>
              </a:rPr>
              <a:t>statistically significant</a:t>
            </a:r>
            <a:r>
              <a:rPr lang="en-US" sz="2200" b="0" i="0">
                <a:effectLst/>
                <a:latin typeface="Inter"/>
              </a:rPr>
              <a:t>.</a:t>
            </a:r>
          </a:p>
          <a:p>
            <a:endParaRPr lang="en-IN" sz="2200"/>
          </a:p>
        </p:txBody>
      </p:sp>
    </p:spTree>
    <p:extLst>
      <p:ext uri="{BB962C8B-B14F-4D97-AF65-F5344CB8AC3E}">
        <p14:creationId xmlns:p14="http://schemas.microsoft.com/office/powerpoint/2010/main" val="306008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DDC140C-210B-1311-6544-702E5CB2C271}"/>
              </a:ext>
            </a:extLst>
          </p:cNvPr>
          <p:cNvSpPr>
            <a:spLocks noGrp="1"/>
          </p:cNvSpPr>
          <p:nvPr>
            <p:ph type="title"/>
          </p:nvPr>
        </p:nvSpPr>
        <p:spPr>
          <a:xfrm>
            <a:off x="838200" y="401221"/>
            <a:ext cx="10515600" cy="1348065"/>
          </a:xfrm>
        </p:spPr>
        <p:txBody>
          <a:bodyPr>
            <a:normAutofit/>
          </a:bodyPr>
          <a:lstStyle/>
          <a:p>
            <a:r>
              <a:rPr lang="en-IN" sz="5400">
                <a:solidFill>
                  <a:srgbClr val="FFFFFF"/>
                </a:solidFill>
              </a:rPr>
              <a:t>Level Of significance Cont..</a:t>
            </a:r>
          </a:p>
        </p:txBody>
      </p:sp>
      <p:sp>
        <p:nvSpPr>
          <p:cNvPr id="3" name="Content Placeholder 2">
            <a:extLst>
              <a:ext uri="{FF2B5EF4-FFF2-40B4-BE49-F238E27FC236}">
                <a16:creationId xmlns:a16="http://schemas.microsoft.com/office/drawing/2014/main" id="{41F6E4EE-D395-6895-E3C0-D344A88F0853}"/>
              </a:ext>
            </a:extLst>
          </p:cNvPr>
          <p:cNvSpPr>
            <a:spLocks noGrp="1"/>
          </p:cNvSpPr>
          <p:nvPr>
            <p:ph idx="1"/>
          </p:nvPr>
        </p:nvSpPr>
        <p:spPr>
          <a:xfrm>
            <a:off x="838200" y="2586789"/>
            <a:ext cx="10515600" cy="3590174"/>
          </a:xfrm>
        </p:spPr>
        <p:txBody>
          <a:bodyPr>
            <a:normAutofit/>
          </a:bodyPr>
          <a:lstStyle/>
          <a:p>
            <a:r>
              <a:rPr lang="en-US" sz="2200" b="0" i="0">
                <a:effectLst/>
                <a:latin typeface="Inter"/>
              </a:rPr>
              <a:t>Usually, the significance level is set to 0.05 or 5%. That means your results must have a 5% or lower chance of occurring under the null hypothesis to be considered statistically significant.</a:t>
            </a:r>
          </a:p>
          <a:p>
            <a:endParaRPr lang="en-US" sz="2200" b="0" i="0">
              <a:effectLst/>
              <a:latin typeface="Inter"/>
            </a:endParaRPr>
          </a:p>
          <a:p>
            <a:r>
              <a:rPr lang="en-US" sz="2200" b="0" i="0">
                <a:effectLst/>
                <a:latin typeface="Inter"/>
              </a:rPr>
              <a:t>It’s important to note that hypothesis testing can only show you whether or not to reject the null hypothesis in favor of the alternative hypothesis. It can never “prove” the null hypothesis, because the lack of a statistically significant effect doesn’t mean that absolutely no effect exists.</a:t>
            </a:r>
            <a:endParaRPr lang="en-IN" sz="2200"/>
          </a:p>
        </p:txBody>
      </p:sp>
    </p:spTree>
    <p:extLst>
      <p:ext uri="{BB962C8B-B14F-4D97-AF65-F5344CB8AC3E}">
        <p14:creationId xmlns:p14="http://schemas.microsoft.com/office/powerpoint/2010/main" val="98240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0805A13-F8BE-2D68-0A28-62E35E10787C}"/>
              </a:ext>
            </a:extLst>
          </p:cNvPr>
          <p:cNvSpPr>
            <a:spLocks noGrp="1"/>
          </p:cNvSpPr>
          <p:nvPr>
            <p:ph type="title"/>
          </p:nvPr>
        </p:nvSpPr>
        <p:spPr>
          <a:xfrm>
            <a:off x="841248" y="548640"/>
            <a:ext cx="3600860" cy="5431536"/>
          </a:xfrm>
        </p:spPr>
        <p:txBody>
          <a:bodyPr>
            <a:normAutofit/>
          </a:bodyPr>
          <a:lstStyle/>
          <a:p>
            <a:r>
              <a:rPr lang="en-IN" sz="5400"/>
              <a:t>p-value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32CA8A8-308D-9C89-EAF1-FF73543F640C}"/>
              </a:ext>
            </a:extLst>
          </p:cNvPr>
          <p:cNvSpPr>
            <a:spLocks noGrp="1"/>
          </p:cNvSpPr>
          <p:nvPr>
            <p:ph idx="1"/>
          </p:nvPr>
        </p:nvSpPr>
        <p:spPr>
          <a:xfrm>
            <a:off x="5126418" y="552091"/>
            <a:ext cx="6224335" cy="5431536"/>
          </a:xfrm>
        </p:spPr>
        <p:txBody>
          <a:bodyPr anchor="ctr">
            <a:normAutofit/>
          </a:bodyPr>
          <a:lstStyle/>
          <a:p>
            <a:r>
              <a:rPr lang="en-US" sz="2200" b="0" i="0">
                <a:effectLst/>
                <a:latin typeface="Inter"/>
              </a:rPr>
              <a:t>The </a:t>
            </a:r>
            <a:r>
              <a:rPr lang="en-US" sz="2200" b="1" i="1">
                <a:effectLst/>
                <a:latin typeface="Inter"/>
              </a:rPr>
              <a:t>p</a:t>
            </a:r>
            <a:r>
              <a:rPr lang="en-US" sz="2200" b="1" i="0">
                <a:effectLst/>
                <a:latin typeface="Inter"/>
              </a:rPr>
              <a:t>-value</a:t>
            </a:r>
            <a:r>
              <a:rPr lang="en-US" sz="2200" b="0" i="0">
                <a:effectLst/>
                <a:latin typeface="Inter"/>
              </a:rPr>
              <a:t>, or probability value, tells you how likely it is that your data could have occurred under the null hypothesis. It does this by calculating the likelihood of your </a:t>
            </a:r>
            <a:r>
              <a:rPr lang="en-US" sz="2200" b="1" i="0" u="none" strike="noStrike">
                <a:effectLst/>
                <a:latin typeface="Inter"/>
              </a:rPr>
              <a:t>test statistic</a:t>
            </a:r>
            <a:r>
              <a:rPr lang="en-US" sz="2200" b="0" i="0">
                <a:effectLst/>
                <a:latin typeface="Inter"/>
              </a:rPr>
              <a:t>, which is the number calculated by a statistical test using your data.</a:t>
            </a:r>
          </a:p>
          <a:p>
            <a:r>
              <a:rPr lang="en-US" sz="2200" b="0" i="0">
                <a:effectLst/>
                <a:latin typeface="Inter"/>
              </a:rPr>
              <a:t>The most common threshold is </a:t>
            </a:r>
            <a:r>
              <a:rPr lang="en-US" sz="2200" b="0" i="1">
                <a:effectLst/>
                <a:latin typeface="Inter"/>
              </a:rPr>
              <a:t>p &lt;</a:t>
            </a:r>
            <a:r>
              <a:rPr lang="en-US" sz="2200" b="0" i="0">
                <a:effectLst/>
                <a:latin typeface="Inter"/>
              </a:rPr>
              <a:t> 0.05; that is, when you would expect to find a test statistic as extreme as the one calculated by your test only 5% of the time. But the threshold depends on your field of study – some fields prefer thresholds of 0.01, or even 0.001.</a:t>
            </a:r>
            <a:endParaRPr lang="en-IN" sz="2200"/>
          </a:p>
        </p:txBody>
      </p:sp>
    </p:spTree>
    <p:extLst>
      <p:ext uri="{BB962C8B-B14F-4D97-AF65-F5344CB8AC3E}">
        <p14:creationId xmlns:p14="http://schemas.microsoft.com/office/powerpoint/2010/main" val="2429334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6FE7A-DEB0-7696-C19D-A8C939DB6467}"/>
              </a:ext>
            </a:extLst>
          </p:cNvPr>
          <p:cNvSpPr>
            <a:spLocks noGrp="1"/>
          </p:cNvSpPr>
          <p:nvPr>
            <p:ph type="title"/>
          </p:nvPr>
        </p:nvSpPr>
        <p:spPr>
          <a:xfrm>
            <a:off x="1046746" y="586822"/>
            <a:ext cx="3560252" cy="1645920"/>
          </a:xfrm>
        </p:spPr>
        <p:txBody>
          <a:bodyPr>
            <a:normAutofit/>
          </a:bodyPr>
          <a:lstStyle/>
          <a:p>
            <a:r>
              <a:rPr lang="en-IN" sz="3200"/>
              <a:t>One / Two tailed Tests</a:t>
            </a:r>
          </a:p>
        </p:txBody>
      </p:sp>
      <p:sp>
        <p:nvSpPr>
          <p:cNvPr id="3" name="Content Placeholder 2">
            <a:extLst>
              <a:ext uri="{FF2B5EF4-FFF2-40B4-BE49-F238E27FC236}">
                <a16:creationId xmlns:a16="http://schemas.microsoft.com/office/drawing/2014/main" id="{147B5ED6-6CF1-0E2D-8236-09D3F1443A2F}"/>
              </a:ext>
            </a:extLst>
          </p:cNvPr>
          <p:cNvSpPr>
            <a:spLocks noGrp="1"/>
          </p:cNvSpPr>
          <p:nvPr>
            <p:ph idx="1"/>
          </p:nvPr>
        </p:nvSpPr>
        <p:spPr>
          <a:xfrm>
            <a:off x="5351164" y="586822"/>
            <a:ext cx="6002636" cy="1645920"/>
          </a:xfrm>
        </p:spPr>
        <p:txBody>
          <a:bodyPr anchor="ctr">
            <a:normAutofit/>
          </a:bodyPr>
          <a:lstStyle/>
          <a:p>
            <a:r>
              <a:rPr lang="en-US" sz="1100" b="0" i="0">
                <a:effectLst/>
                <a:latin typeface="Nunito Sans" panose="020B0604020202020204" pitchFamily="2" charset="0"/>
              </a:rPr>
              <a:t>The two ways of carrying out statistical significance test of a characteristic, drawn from the population, with respect to the test statistic, are a one-tailed test and two-tailed test. </a:t>
            </a:r>
          </a:p>
          <a:p>
            <a:r>
              <a:rPr lang="en-US" sz="1100" b="0" i="0">
                <a:effectLst/>
                <a:latin typeface="Nunito Sans" panose="020B0604020202020204" pitchFamily="2" charset="0"/>
              </a:rPr>
              <a:t>The </a:t>
            </a:r>
            <a:r>
              <a:rPr lang="en-US" sz="1100" b="1" i="0">
                <a:effectLst/>
                <a:latin typeface="Nunito Sans" pitchFamily="2" charset="0"/>
              </a:rPr>
              <a:t>one-tailed test</a:t>
            </a:r>
            <a:r>
              <a:rPr lang="en-US" sz="1100" b="0" i="0">
                <a:effectLst/>
                <a:latin typeface="Nunito Sans" pitchFamily="2" charset="0"/>
              </a:rPr>
              <a:t> refers to a test of null hypothesis, in which the alternative hypothesis is articulated directionally. Here, the critical region lies only on one tail.</a:t>
            </a:r>
            <a:endParaRPr lang="en-US" sz="1100">
              <a:latin typeface="Nunito Sans" panose="020B0604020202020204" pitchFamily="2" charset="0"/>
            </a:endParaRPr>
          </a:p>
          <a:p>
            <a:r>
              <a:rPr lang="en-US" sz="1100" b="0" i="0">
                <a:effectLst/>
                <a:latin typeface="Nunito Sans" pitchFamily="2" charset="0"/>
              </a:rPr>
              <a:t>However, if the alternative hypothesis is not exhibited directionally, then it is known as the </a:t>
            </a:r>
            <a:r>
              <a:rPr lang="en-US" sz="1100" b="1" i="0">
                <a:effectLst/>
                <a:latin typeface="Nunito Sans" pitchFamily="2" charset="0"/>
              </a:rPr>
              <a:t>two-tailed test</a:t>
            </a:r>
            <a:r>
              <a:rPr lang="en-US" sz="1100" b="0" i="0">
                <a:effectLst/>
                <a:latin typeface="Nunito Sans" pitchFamily="2" charset="0"/>
              </a:rPr>
              <a:t> of the null hypothesis., wherein the critical region is one both the tails.</a:t>
            </a:r>
            <a:endParaRPr lang="en-IN" sz="1100"/>
          </a:p>
        </p:txBody>
      </p:sp>
      <p:pic>
        <p:nvPicPr>
          <p:cNvPr id="7" name="Picture 6" descr="Diagram&#10;&#10;Description automatically generated">
            <a:extLst>
              <a:ext uri="{FF2B5EF4-FFF2-40B4-BE49-F238E27FC236}">
                <a16:creationId xmlns:a16="http://schemas.microsoft.com/office/drawing/2014/main" id="{9DC37777-90C0-B81C-68BE-1E6D35733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014" y="2734056"/>
            <a:ext cx="11148364" cy="3483864"/>
          </a:xfrm>
          <a:prstGeom prst="rect">
            <a:avLst/>
          </a:prstGeom>
        </p:spPr>
      </p:pic>
    </p:spTree>
    <p:extLst>
      <p:ext uri="{BB962C8B-B14F-4D97-AF65-F5344CB8AC3E}">
        <p14:creationId xmlns:p14="http://schemas.microsoft.com/office/powerpoint/2010/main" val="1990551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29">
            <a:extLst>
              <a:ext uri="{FF2B5EF4-FFF2-40B4-BE49-F238E27FC236}">
                <a16:creationId xmlns:a16="http://schemas.microsoft.com/office/drawing/2014/main" id="{2550BE34-C2B8-49B8-8519-67A8CAD51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4" name="Rectangle 31">
            <a:extLst>
              <a:ext uri="{FF2B5EF4-FFF2-40B4-BE49-F238E27FC236}">
                <a16:creationId xmlns:a16="http://schemas.microsoft.com/office/drawing/2014/main" id="{A7457DD9-5A45-400A-AB4B-4B4EDECA25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416" y="365125"/>
            <a:ext cx="11167447" cy="2089317"/>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86FE7A-DEB0-7696-C19D-A8C939DB6467}"/>
              </a:ext>
            </a:extLst>
          </p:cNvPr>
          <p:cNvSpPr>
            <a:spLocks noGrp="1"/>
          </p:cNvSpPr>
          <p:nvPr>
            <p:ph type="title"/>
          </p:nvPr>
        </p:nvSpPr>
        <p:spPr>
          <a:xfrm>
            <a:off x="1046746" y="586822"/>
            <a:ext cx="3560252" cy="1645920"/>
          </a:xfrm>
        </p:spPr>
        <p:txBody>
          <a:bodyPr>
            <a:normAutofit/>
          </a:bodyPr>
          <a:lstStyle/>
          <a:p>
            <a:r>
              <a:rPr lang="en-IN" sz="3200"/>
              <a:t>One / Two tailed Tests</a:t>
            </a:r>
          </a:p>
        </p:txBody>
      </p:sp>
      <p:sp>
        <p:nvSpPr>
          <p:cNvPr id="75" name="Rectangle 33">
            <a:extLst>
              <a:ext uri="{FF2B5EF4-FFF2-40B4-BE49-F238E27FC236}">
                <a16:creationId xmlns:a16="http://schemas.microsoft.com/office/drawing/2014/main" id="{441CF7D6-A660-431A-B0BB-140A0D555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08" y="1057739"/>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6" name="Rectangle 35">
            <a:extLst>
              <a:ext uri="{FF2B5EF4-FFF2-40B4-BE49-F238E27FC236}">
                <a16:creationId xmlns:a16="http://schemas.microsoft.com/office/drawing/2014/main" id="{0570A85B-3810-4F95-97B0-CBF4CCDB3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243541" y="1400638"/>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47B5ED6-6CF1-0E2D-8236-09D3F1443A2F}"/>
              </a:ext>
            </a:extLst>
          </p:cNvPr>
          <p:cNvSpPr>
            <a:spLocks noGrp="1"/>
          </p:cNvSpPr>
          <p:nvPr>
            <p:ph idx="1"/>
          </p:nvPr>
        </p:nvSpPr>
        <p:spPr>
          <a:xfrm>
            <a:off x="5351164" y="586822"/>
            <a:ext cx="6002636" cy="1645920"/>
          </a:xfrm>
        </p:spPr>
        <p:txBody>
          <a:bodyPr anchor="ctr">
            <a:normAutofit/>
          </a:bodyPr>
          <a:lstStyle/>
          <a:p>
            <a:r>
              <a:rPr lang="en-US" sz="1100" b="0" i="0">
                <a:effectLst/>
                <a:latin typeface="Nunito Sans" panose="020B0604020202020204" pitchFamily="2" charset="0"/>
              </a:rPr>
              <a:t>The two ways of carrying out statistical significance test of a characteristic, drawn from the population, with respect to the test statistic, are a one-tailed test and two-tailed test. </a:t>
            </a:r>
          </a:p>
          <a:p>
            <a:r>
              <a:rPr lang="en-US" sz="1100" b="0" i="0">
                <a:effectLst/>
                <a:latin typeface="Nunito Sans" panose="020B0604020202020204" pitchFamily="2" charset="0"/>
              </a:rPr>
              <a:t>The </a:t>
            </a:r>
            <a:r>
              <a:rPr lang="en-US" sz="1100" b="1" i="0">
                <a:effectLst/>
                <a:latin typeface="Nunito Sans" pitchFamily="2" charset="0"/>
              </a:rPr>
              <a:t>one-tailed test</a:t>
            </a:r>
            <a:r>
              <a:rPr lang="en-US" sz="1100" b="0" i="0">
                <a:effectLst/>
                <a:latin typeface="Nunito Sans" pitchFamily="2" charset="0"/>
              </a:rPr>
              <a:t> refers to a test of null hypothesis, in which the alternative hypothesis is articulated directionally. Here, the critical region lies only on one tail.</a:t>
            </a:r>
            <a:endParaRPr lang="en-US" sz="1100">
              <a:latin typeface="Nunito Sans" panose="020B0604020202020204" pitchFamily="2" charset="0"/>
            </a:endParaRPr>
          </a:p>
          <a:p>
            <a:r>
              <a:rPr lang="en-US" sz="1100" b="0" i="0">
                <a:effectLst/>
                <a:latin typeface="Nunito Sans" pitchFamily="2" charset="0"/>
              </a:rPr>
              <a:t>However, if the alternative hypothesis is not exhibited directionally, then it is known as the </a:t>
            </a:r>
            <a:r>
              <a:rPr lang="en-US" sz="1100" b="1" i="0">
                <a:effectLst/>
                <a:latin typeface="Nunito Sans" pitchFamily="2" charset="0"/>
              </a:rPr>
              <a:t>two-tailed test</a:t>
            </a:r>
            <a:r>
              <a:rPr lang="en-US" sz="1100" b="0" i="0">
                <a:effectLst/>
                <a:latin typeface="Nunito Sans" pitchFamily="2" charset="0"/>
              </a:rPr>
              <a:t> of the null hypothesis., wherein the critical region is one both the tails.</a:t>
            </a:r>
            <a:endParaRPr lang="en-IN" sz="1100"/>
          </a:p>
        </p:txBody>
      </p:sp>
      <p:pic>
        <p:nvPicPr>
          <p:cNvPr id="7" name="Picture 6" descr="Diagram&#10;&#10;Description automatically generated">
            <a:extLst>
              <a:ext uri="{FF2B5EF4-FFF2-40B4-BE49-F238E27FC236}">
                <a16:creationId xmlns:a16="http://schemas.microsoft.com/office/drawing/2014/main" id="{9DC37777-90C0-B81C-68BE-1E6D357330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014" y="2734056"/>
            <a:ext cx="11148364" cy="3483864"/>
          </a:xfrm>
          <a:prstGeom prst="rect">
            <a:avLst/>
          </a:prstGeom>
        </p:spPr>
      </p:pic>
    </p:spTree>
    <p:extLst>
      <p:ext uri="{BB962C8B-B14F-4D97-AF65-F5344CB8AC3E}">
        <p14:creationId xmlns:p14="http://schemas.microsoft.com/office/powerpoint/2010/main" val="7607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CADC227-0ADF-E660-E3CC-5739E0A990CD}"/>
              </a:ext>
            </a:extLst>
          </p:cNvPr>
          <p:cNvSpPr>
            <a:spLocks noGrp="1"/>
          </p:cNvSpPr>
          <p:nvPr>
            <p:ph type="title"/>
          </p:nvPr>
        </p:nvSpPr>
        <p:spPr>
          <a:xfrm>
            <a:off x="838200" y="963877"/>
            <a:ext cx="3494362" cy="4930246"/>
          </a:xfrm>
        </p:spPr>
        <p:txBody>
          <a:bodyPr>
            <a:normAutofit/>
          </a:bodyPr>
          <a:lstStyle/>
          <a:p>
            <a:pPr algn="r"/>
            <a:r>
              <a:rPr lang="en-IN">
                <a:solidFill>
                  <a:schemeClr val="accent1"/>
                </a:solidFill>
              </a:rPr>
              <a:t>One Tailed Tests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CA800F0-37C9-F5FE-C982-B7939935EAF9}"/>
              </a:ext>
            </a:extLst>
          </p:cNvPr>
          <p:cNvSpPr>
            <a:spLocks noGrp="1"/>
          </p:cNvSpPr>
          <p:nvPr>
            <p:ph idx="1"/>
          </p:nvPr>
        </p:nvSpPr>
        <p:spPr>
          <a:xfrm>
            <a:off x="4976031" y="963877"/>
            <a:ext cx="6377769" cy="4930246"/>
          </a:xfrm>
        </p:spPr>
        <p:txBody>
          <a:bodyPr anchor="ctr">
            <a:normAutofit/>
          </a:bodyPr>
          <a:lstStyle/>
          <a:p>
            <a:r>
              <a:rPr lang="en-US" sz="1500" b="0" i="0">
                <a:effectLst/>
                <a:latin typeface="Nunito Sans" pitchFamily="2" charset="0"/>
              </a:rPr>
              <a:t>One-tailed test alludes to the significance test in which the region of rejection appears on one end of the sampling distribution.</a:t>
            </a:r>
          </a:p>
          <a:p>
            <a:r>
              <a:rPr lang="en-US" sz="1500" b="0" i="0">
                <a:effectLst/>
                <a:latin typeface="Nunito Sans" pitchFamily="2" charset="0"/>
              </a:rPr>
              <a:t>It represents that the estimated test parameter is greater or less than the critical value.</a:t>
            </a:r>
            <a:endParaRPr lang="en-US" sz="1500">
              <a:latin typeface="Nunito Sans" pitchFamily="2" charset="0"/>
            </a:endParaRPr>
          </a:p>
          <a:p>
            <a:r>
              <a:rPr lang="en-US" sz="1500" b="0" i="0">
                <a:effectLst/>
                <a:latin typeface="Nunito Sans" pitchFamily="2" charset="0"/>
              </a:rPr>
              <a:t>When the sample tested falls in the region of rejection, i.e. either left or right side, as the case may be, it leads to the acceptance of alternative hypothesis rather than the null hypothesis. </a:t>
            </a:r>
          </a:p>
          <a:p>
            <a:r>
              <a:rPr lang="en-US" sz="1500" b="0" i="0">
                <a:effectLst/>
                <a:latin typeface="Nunito Sans" pitchFamily="2" charset="0"/>
              </a:rPr>
              <a:t>It is primarily applied in chi-square distribution; that ascertains the goodness of fit. </a:t>
            </a:r>
          </a:p>
          <a:p>
            <a:r>
              <a:rPr lang="en-US" sz="1500" b="0" i="0">
                <a:effectLst/>
                <a:latin typeface="Nunito Sans" pitchFamily="2" charset="0"/>
              </a:rPr>
              <a:t>In this statistical hypothesis test, all the critical region, related to α, is placed in any one of the two tails. One-tailed test can be:</a:t>
            </a:r>
          </a:p>
          <a:p>
            <a:pPr lvl="1"/>
            <a:r>
              <a:rPr lang="en-US" sz="1500" b="1" i="0">
                <a:effectLst/>
                <a:latin typeface="Nunito Sans" pitchFamily="2" charset="0"/>
              </a:rPr>
              <a:t>Left-tailed test</a:t>
            </a:r>
            <a:r>
              <a:rPr lang="en-US" sz="1500" b="0" i="0">
                <a:effectLst/>
                <a:latin typeface="Nunito Sans" pitchFamily="2" charset="0"/>
              </a:rPr>
              <a:t>: When the population parameter is believed to be lower than the assumed one, the hypothesis test carried out is the left-tailed test.</a:t>
            </a:r>
          </a:p>
          <a:p>
            <a:pPr lvl="1"/>
            <a:r>
              <a:rPr lang="en-US" sz="1500" b="1" i="0">
                <a:effectLst/>
                <a:latin typeface="Nunito Sans" pitchFamily="2" charset="0"/>
              </a:rPr>
              <a:t>Right-tailed test</a:t>
            </a:r>
            <a:r>
              <a:rPr lang="en-US" sz="1500" b="0" i="0">
                <a:effectLst/>
                <a:latin typeface="Nunito Sans" pitchFamily="2" charset="0"/>
              </a:rPr>
              <a:t>: When the population parameter is supposed to be greater than the assumed one, the statistical test conducted is a right-tailed test.</a:t>
            </a:r>
          </a:p>
          <a:p>
            <a:endParaRPr lang="en-US" sz="1500" b="0" i="0">
              <a:effectLst/>
              <a:latin typeface="Nunito Sans" pitchFamily="2" charset="0"/>
            </a:endParaRPr>
          </a:p>
          <a:p>
            <a:endParaRPr lang="en-IN" sz="1500"/>
          </a:p>
        </p:txBody>
      </p:sp>
    </p:spTree>
    <p:extLst>
      <p:ext uri="{BB962C8B-B14F-4D97-AF65-F5344CB8AC3E}">
        <p14:creationId xmlns:p14="http://schemas.microsoft.com/office/powerpoint/2010/main" val="57300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6D45DE2-3BA8-DD9F-4AAA-818CA06F9E90}"/>
              </a:ext>
            </a:extLst>
          </p:cNvPr>
          <p:cNvSpPr>
            <a:spLocks noGrp="1"/>
          </p:cNvSpPr>
          <p:nvPr>
            <p:ph type="title"/>
          </p:nvPr>
        </p:nvSpPr>
        <p:spPr>
          <a:xfrm>
            <a:off x="838200" y="963877"/>
            <a:ext cx="3494362" cy="4930246"/>
          </a:xfrm>
        </p:spPr>
        <p:txBody>
          <a:bodyPr>
            <a:normAutofit/>
          </a:bodyPr>
          <a:lstStyle/>
          <a:p>
            <a:pPr algn="r"/>
            <a:r>
              <a:rPr lang="en-IN">
                <a:solidFill>
                  <a:schemeClr val="accent1"/>
                </a:solidFill>
              </a:rPr>
              <a:t>Two Tailed Tests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A4E6738-BF0E-5E03-17AF-F36FEE845747}"/>
              </a:ext>
            </a:extLst>
          </p:cNvPr>
          <p:cNvSpPr>
            <a:spLocks noGrp="1"/>
          </p:cNvSpPr>
          <p:nvPr>
            <p:ph idx="1"/>
          </p:nvPr>
        </p:nvSpPr>
        <p:spPr>
          <a:xfrm>
            <a:off x="4976031" y="963877"/>
            <a:ext cx="6377769" cy="4930246"/>
          </a:xfrm>
        </p:spPr>
        <p:txBody>
          <a:bodyPr anchor="ctr">
            <a:normAutofit/>
          </a:bodyPr>
          <a:lstStyle/>
          <a:p>
            <a:r>
              <a:rPr lang="en-US" sz="2000" b="0" i="0">
                <a:effectLst/>
                <a:latin typeface="Nunito Sans" pitchFamily="2" charset="0"/>
              </a:rPr>
              <a:t>The two-tailed test is described as a hypothesis test, in which the region of rejection or say the critical area is on both the ends of the normal distribution.</a:t>
            </a:r>
          </a:p>
          <a:p>
            <a:r>
              <a:rPr lang="en-US" sz="2000" b="0" i="0">
                <a:effectLst/>
                <a:latin typeface="Nunito Sans" pitchFamily="2" charset="0"/>
              </a:rPr>
              <a:t>It determines whether the sample tested falls within or outside a certain range of values.</a:t>
            </a:r>
            <a:endParaRPr lang="en-US" sz="2000">
              <a:latin typeface="Nunito Sans" pitchFamily="2" charset="0"/>
            </a:endParaRPr>
          </a:p>
          <a:p>
            <a:r>
              <a:rPr lang="en-US" sz="2000" b="0" i="0">
                <a:effectLst/>
                <a:latin typeface="Nunito Sans" pitchFamily="2" charset="0"/>
              </a:rPr>
              <a:t>an alternative hypothesis is accepted in place of the null hypothesis, if the calculated value falls in either of the two tails of the probability distribution.</a:t>
            </a:r>
          </a:p>
          <a:p>
            <a:r>
              <a:rPr lang="en-US" sz="2000" b="0" i="0">
                <a:effectLst/>
                <a:latin typeface="Nunito Sans" pitchFamily="2" charset="0"/>
              </a:rPr>
              <a:t>α is bifurcated into two equal parts, placing half on each side, i.e., it considers the possibility of both positive and negative effects. </a:t>
            </a:r>
            <a:r>
              <a:rPr lang="en-US" sz="2000">
                <a:latin typeface="Nunito Sans" pitchFamily="2" charset="0"/>
              </a:rPr>
              <a:t>T</a:t>
            </a:r>
            <a:r>
              <a:rPr lang="en-US" sz="2000" b="0" i="0">
                <a:effectLst/>
                <a:latin typeface="Nunito Sans" pitchFamily="2" charset="0"/>
              </a:rPr>
              <a:t>he two extreme values, work as evidence against the null hypothesis.</a:t>
            </a:r>
            <a:endParaRPr lang="en-IN" sz="2000"/>
          </a:p>
        </p:txBody>
      </p:sp>
    </p:spTree>
    <p:extLst>
      <p:ext uri="{BB962C8B-B14F-4D97-AF65-F5344CB8AC3E}">
        <p14:creationId xmlns:p14="http://schemas.microsoft.com/office/powerpoint/2010/main" val="4118827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930</Words>
  <Application>Microsoft Office PowerPoint</Application>
  <PresentationFormat>Widescreen</PresentationFormat>
  <Paragraphs>36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Inter</vt:lpstr>
      <vt:lpstr>Nunito Sans</vt:lpstr>
      <vt:lpstr>Office Theme</vt:lpstr>
      <vt:lpstr>What is significance in Statistics?</vt:lpstr>
      <vt:lpstr>Level of Significance</vt:lpstr>
      <vt:lpstr>Level Of significance Cont..</vt:lpstr>
      <vt:lpstr>p-value</vt:lpstr>
      <vt:lpstr>One / Two tailed Tests</vt:lpstr>
      <vt:lpstr>One / Two tailed Tests</vt:lpstr>
      <vt:lpstr>One Tailed Tests</vt:lpstr>
      <vt:lpstr>Two Tailed Tests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significance in Statistics?</dc:title>
  <dc:creator>Shailee Upadhayay</dc:creator>
  <cp:lastModifiedBy>Shailee Upadhayay</cp:lastModifiedBy>
  <cp:revision>1</cp:revision>
  <dcterms:created xsi:type="dcterms:W3CDTF">2023-03-18T04:24:50Z</dcterms:created>
  <dcterms:modified xsi:type="dcterms:W3CDTF">2023-03-18T04:28:28Z</dcterms:modified>
</cp:coreProperties>
</file>